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5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4"/>
    <p:restoredTop sz="94310" autoAdjust="0"/>
  </p:normalViewPr>
  <p:slideViewPr>
    <p:cSldViewPr snapToGrid="0" snapToObjects="1">
      <p:cViewPr>
        <p:scale>
          <a:sx n="90" d="100"/>
          <a:sy n="90" d="100"/>
        </p:scale>
        <p:origin x="3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point is that validation and identification are very expensive, so it’s important to heavily</a:t>
            </a:r>
            <a:r>
              <a:rPr lang="en-US" baseline="0" dirty="0" smtClean="0"/>
              <a:t> filter ion candidates before proceeding.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Applying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MetaboAnalyst</a:t>
            </a:r>
            <a:r>
              <a:rPr lang="en-US" b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Xiangqin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Cui, PhD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9" name="Picture 8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10" name="Picture 9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771650"/>
            <a:ext cx="8178800" cy="3886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Data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options before stats analysis</a:t>
            </a:r>
            <a:endParaRPr lang="en-US" sz="4000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5686425"/>
            <a:ext cx="1130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67"/>
            <a:ext cx="9144000" cy="2852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Effect of normalization, mean centering and </a:t>
            </a:r>
            <a:r>
              <a:rPr lang="en-US" b="1" smtClean="0">
                <a:solidFill>
                  <a:srgbClr val="FF0000"/>
                </a:solidFill>
                <a:latin typeface="+mn-lt"/>
              </a:rPr>
              <a:t>Pareto scaling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5977466"/>
            <a:ext cx="1104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676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7065" y="0"/>
            <a:ext cx="507999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Statistical methods available to process the data on </a:t>
            </a:r>
            <a:r>
              <a:rPr lang="en-US" sz="2400" b="1" dirty="0" err="1" smtClean="0"/>
              <a:t>MetaboAnalyst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Today we’ll focus on </a:t>
            </a:r>
            <a:r>
              <a:rPr lang="en-US" sz="2400" b="1" dirty="0" err="1" smtClean="0"/>
              <a:t>univariate</a:t>
            </a:r>
            <a:r>
              <a:rPr lang="en-US" sz="2400" b="1" dirty="0" smtClean="0"/>
              <a:t> analysis (Volcano plots) and multivariate analysis (PCA and PLS-DA)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1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+mn-lt"/>
              </a:rPr>
              <a:t>Univariate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analysis – Volcano plot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is a useful measure</a:t>
            </a:r>
          </a:p>
          <a:p>
            <a:r>
              <a:rPr lang="en-US" b="1" dirty="0" smtClean="0"/>
              <a:t>The data points represent comparisons made one metabolite at a time</a:t>
            </a:r>
          </a:p>
          <a:p>
            <a:r>
              <a:rPr lang="en-US" b="1" dirty="0" smtClean="0"/>
              <a:t>The plot identifies metabolites with p-values &lt;0.01 and a fold change &gt;1.5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Volcano plot set up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62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Volcano plot with </a:t>
            </a:r>
            <a:r>
              <a:rPr lang="en-US" sz="3000" b="1" smtClean="0">
                <a:solidFill>
                  <a:srgbClr val="FF0000"/>
                </a:solidFill>
                <a:latin typeface="+mn-lt"/>
              </a:rPr>
              <a:t>fold change=1.5 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and p &lt;0.01</a:t>
            </a:r>
            <a:endParaRPr lang="en-US" sz="3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4"/>
            <a:ext cx="9144000" cy="50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+mn-lt"/>
              </a:rPr>
              <a:t>Multivariate Analysis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 this type of analysis, principal components are identified.</a:t>
            </a:r>
          </a:p>
          <a:p>
            <a:r>
              <a:rPr lang="en-US" b="1" dirty="0" smtClean="0"/>
              <a:t>Contributions from all the metabolites to each principal component are calculated, reducing &gt;1000 values to one number for each component</a:t>
            </a:r>
          </a:p>
          <a:p>
            <a:r>
              <a:rPr lang="en-US" b="1" dirty="0" smtClean="0"/>
              <a:t>When this done in an unsupervised way, the group information is added after principal component analysis (PCA)</a:t>
            </a:r>
          </a:p>
          <a:p>
            <a:r>
              <a:rPr lang="en-US" b="1" dirty="0"/>
              <a:t>P</a:t>
            </a:r>
            <a:r>
              <a:rPr lang="en-US" b="1" dirty="0" smtClean="0"/>
              <a:t>artial least squares discriminant analysis (PLS-DA</a:t>
            </a:r>
            <a:r>
              <a:rPr lang="en-US" b="1" dirty="0"/>
              <a:t>)</a:t>
            </a:r>
            <a:r>
              <a:rPr lang="en-US" b="1" dirty="0" smtClean="0"/>
              <a:t> is a supervised procedure and group information is included in the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6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Effect of normalization to TIC </a:t>
            </a:r>
            <a:r>
              <a:rPr lang="en-US" sz="3200" b="1">
                <a:solidFill>
                  <a:srgbClr val="FF0000"/>
                </a:solidFill>
                <a:latin typeface="+mn-lt"/>
              </a:rPr>
              <a:t>on </a:t>
            </a:r>
            <a:r>
              <a:rPr lang="en-US" sz="3200" b="1" smtClean="0">
                <a:solidFill>
                  <a:srgbClr val="FF0000"/>
                </a:solidFill>
                <a:latin typeface="+mn-lt"/>
              </a:rPr>
              <a:t>PCA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plot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9877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639877"/>
            <a:ext cx="4351338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463" y="612456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normalization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9879" y="612456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normalization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21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Effect of normalization to TIC on PLS-DA plot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2014536"/>
            <a:ext cx="4029075" cy="402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2014536"/>
            <a:ext cx="4029076" cy="4029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463" y="612456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normalization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9879" y="612456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normalization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8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814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962400" y="1676400"/>
            <a:ext cx="147828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0"/>
            <a:ext cx="730770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489" y="233464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From download file – </a:t>
            </a:r>
            <a:r>
              <a:rPr lang="en-US" sz="2400" b="1" dirty="0" err="1" smtClean="0">
                <a:solidFill>
                  <a:srgbClr val="FF0000"/>
                </a:solidFill>
              </a:rPr>
              <a:t>plsda_vip.csv</a:t>
            </a:r>
            <a:r>
              <a:rPr lang="en-US" sz="2400" b="1" dirty="0" smtClean="0">
                <a:solidFill>
                  <a:srgbClr val="FF0000"/>
                </a:solidFill>
              </a:rPr>
              <a:t> file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Summary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MetaboAnalyst</a:t>
            </a:r>
            <a:r>
              <a:rPr lang="en-US" b="1" dirty="0" smtClean="0"/>
              <a:t> enables online, statistical analysis of metabolomics data</a:t>
            </a:r>
          </a:p>
          <a:p>
            <a:pPr lvl="1"/>
            <a:r>
              <a:rPr lang="en-US" b="1" dirty="0" smtClean="0"/>
              <a:t>Both </a:t>
            </a:r>
            <a:r>
              <a:rPr lang="en-US" b="1" dirty="0" err="1" smtClean="0"/>
              <a:t>univariate</a:t>
            </a:r>
            <a:r>
              <a:rPr lang="en-US" b="1" dirty="0" smtClean="0"/>
              <a:t> and multivariate analysis</a:t>
            </a:r>
          </a:p>
          <a:p>
            <a:pPr lvl="1"/>
            <a:r>
              <a:rPr lang="en-US" b="1" dirty="0" smtClean="0"/>
              <a:t>Can process both LC-MS and NMR data</a:t>
            </a:r>
          </a:p>
          <a:p>
            <a:pPr lvl="1"/>
            <a:r>
              <a:rPr lang="en-US" b="1" dirty="0" smtClean="0"/>
              <a:t>Has many other tools including pathway analysis</a:t>
            </a:r>
          </a:p>
          <a:p>
            <a:r>
              <a:rPr lang="en-US" b="1" dirty="0" smtClean="0"/>
              <a:t>Ions identified as being statistically significantly changes can now be validated or mapped to known or unknown pathways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3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717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501957" y="1926077"/>
            <a:ext cx="1750979" cy="3696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206375"/>
            <a:ext cx="9144000" cy="4884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613" y="5672138"/>
            <a:ext cx="6808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 MS peak list option and then load the .zip file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08120" y="3169920"/>
            <a:ext cx="746760" cy="5486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63440" y="4328160"/>
            <a:ext cx="115824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873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289</Words>
  <Application>Microsoft Macintosh PowerPoint</Application>
  <PresentationFormat>On-screen Show (4:3)</PresentationFormat>
  <Paragraphs>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Applying MetaboAnalyst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options before stats analysis</vt:lpstr>
      <vt:lpstr>PowerPoint Presentation</vt:lpstr>
      <vt:lpstr>Effect of normalization, mean centering and Pareto scaling</vt:lpstr>
      <vt:lpstr>PowerPoint Presentation</vt:lpstr>
      <vt:lpstr>Univariate analysis – Volcano plot</vt:lpstr>
      <vt:lpstr>Volcano plot set up</vt:lpstr>
      <vt:lpstr>Volcano plot with fold change=1.5 and p &lt;0.01</vt:lpstr>
      <vt:lpstr>Multivariate Analysis</vt:lpstr>
      <vt:lpstr>Effect of normalization to TIC on PCA plot</vt:lpstr>
      <vt:lpstr>Effect of normalization to TIC on PLS-DA plot</vt:lpstr>
      <vt:lpstr>PowerPoint Presentation</vt:lpstr>
      <vt:lpstr>Summary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197</cp:revision>
  <dcterms:created xsi:type="dcterms:W3CDTF">2013-04-30T18:45:25Z</dcterms:created>
  <dcterms:modified xsi:type="dcterms:W3CDTF">2015-12-08T18:51:08Z</dcterms:modified>
  <cp:category/>
</cp:coreProperties>
</file>